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82" r:id="rId12"/>
    <p:sldId id="383" r:id="rId13"/>
    <p:sldId id="384" r:id="rId14"/>
    <p:sldId id="346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70" d="100"/>
          <a:sy n="70" d="100"/>
        </p:scale>
        <p:origin x="15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17-1-2017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1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jp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54886"/>
            <a:ext cx="8856984" cy="1470025"/>
          </a:xfrm>
        </p:spPr>
        <p:txBody>
          <a:bodyPr>
            <a:noAutofit/>
          </a:bodyPr>
          <a:lstStyle/>
          <a:p>
            <a:r>
              <a:rPr lang="nl-NL" sz="7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De kolonie Nederlands-Indië</a:t>
            </a:r>
            <a:endParaRPr lang="nl-NL" sz="7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95736" y="5805263"/>
            <a:ext cx="6097310" cy="694928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Nederland en Indonesië</a:t>
            </a:r>
            <a:endParaRPr lang="nl-N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805263"/>
            <a:ext cx="695503" cy="69550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6341874" cy="420592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05263"/>
            <a:ext cx="695503" cy="695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10039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300192" y="980728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4360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572000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707904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843808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97971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11561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43169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2362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419872" y="5486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1840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0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1800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131140" y="548680"/>
            <a:ext cx="6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1860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876256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1880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460432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1900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691680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1820</a:t>
            </a:r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1619672" y="980728"/>
            <a:ext cx="0" cy="12961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179512" y="980728"/>
            <a:ext cx="0" cy="28565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2843808" y="980728"/>
            <a:ext cx="0" cy="27955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107504" y="3845947"/>
            <a:ext cx="187220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1799</a:t>
            </a:r>
          </a:p>
          <a:p>
            <a:r>
              <a:rPr lang="nl-NL" b="1" dirty="0" smtClean="0"/>
              <a:t>VOC gaat failliet:</a:t>
            </a:r>
          </a:p>
          <a:p>
            <a:r>
              <a:rPr lang="nl-NL" b="1" dirty="0" smtClean="0"/>
              <a:t>Engeland bezet Oost-Indië 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323529" y="2276872"/>
            <a:ext cx="23762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1816</a:t>
            </a:r>
          </a:p>
          <a:p>
            <a:r>
              <a:rPr lang="nl-NL" b="1" dirty="0" smtClean="0"/>
              <a:t>Nederlands-Indië wordt een kolonie. Het KNIL wordt opgericht</a:t>
            </a:r>
            <a:endParaRPr lang="nl-NL" dirty="0"/>
          </a:p>
        </p:txBody>
      </p:sp>
      <p:sp>
        <p:nvSpPr>
          <p:cNvPr id="42" name="Tekstvak 41"/>
          <p:cNvSpPr txBox="1"/>
          <p:nvPr/>
        </p:nvSpPr>
        <p:spPr>
          <a:xfrm>
            <a:off x="2411760" y="3778007"/>
            <a:ext cx="259228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1830</a:t>
            </a:r>
          </a:p>
          <a:p>
            <a:r>
              <a:rPr lang="nl-NL" b="1" dirty="0" smtClean="0"/>
              <a:t>Van den Bosch bedenkt het cultuurstelsel</a:t>
            </a:r>
            <a:endParaRPr lang="nl-NL" dirty="0"/>
          </a:p>
        </p:txBody>
      </p:sp>
      <p:cxnSp>
        <p:nvCxnSpPr>
          <p:cNvPr id="33" name="Rechte verbindingslijn met pijl 32"/>
          <p:cNvCxnSpPr/>
          <p:nvPr/>
        </p:nvCxnSpPr>
        <p:spPr>
          <a:xfrm>
            <a:off x="5436096" y="980728"/>
            <a:ext cx="0" cy="32403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5292080" y="4221088"/>
            <a:ext cx="15841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1860</a:t>
            </a:r>
          </a:p>
          <a:p>
            <a:r>
              <a:rPr lang="nl-NL" b="1" dirty="0" smtClean="0"/>
              <a:t>Max Havelaar</a:t>
            </a:r>
            <a:endParaRPr lang="nl-NL" dirty="0"/>
          </a:p>
        </p:txBody>
      </p:sp>
      <p:cxnSp>
        <p:nvCxnSpPr>
          <p:cNvPr id="39" name="Rechte verbindingslijn met pijl 38"/>
          <p:cNvCxnSpPr/>
          <p:nvPr/>
        </p:nvCxnSpPr>
        <p:spPr>
          <a:xfrm>
            <a:off x="4139952" y="980728"/>
            <a:ext cx="0" cy="16282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3131840" y="2636912"/>
            <a:ext cx="208823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1845 – 1849 </a:t>
            </a:r>
          </a:p>
          <a:p>
            <a:r>
              <a:rPr lang="nl-NL" b="1" dirty="0" smtClean="0"/>
              <a:t>Grote hongersnood op Java</a:t>
            </a:r>
            <a:endParaRPr lang="nl-NL" dirty="0"/>
          </a:p>
        </p:txBody>
      </p:sp>
      <p:cxnSp>
        <p:nvCxnSpPr>
          <p:cNvPr id="43" name="Rechte verbindingslijn met pijl 42"/>
          <p:cNvCxnSpPr/>
          <p:nvPr/>
        </p:nvCxnSpPr>
        <p:spPr>
          <a:xfrm>
            <a:off x="6300192" y="980728"/>
            <a:ext cx="0" cy="18722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6156176" y="2852936"/>
            <a:ext cx="280831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1870</a:t>
            </a:r>
          </a:p>
          <a:p>
            <a:r>
              <a:rPr lang="nl-NL" b="1" dirty="0" smtClean="0"/>
              <a:t>Einde cultuurstelsel: er komen plantages met koelies</a:t>
            </a:r>
            <a:endParaRPr lang="nl-NL" dirty="0"/>
          </a:p>
        </p:txBody>
      </p:sp>
      <p:pic>
        <p:nvPicPr>
          <p:cNvPr id="45" name="Afbeelding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6" y="5396641"/>
            <a:ext cx="1293540" cy="1319585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92" y="5421783"/>
            <a:ext cx="993663" cy="1319585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00" y="5451966"/>
            <a:ext cx="1944216" cy="1289402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80" y="5401516"/>
            <a:ext cx="1541396" cy="1319586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35" y="5388412"/>
            <a:ext cx="854653" cy="1319584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713" y="5388410"/>
            <a:ext cx="1760783" cy="1319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832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331">
        <p:random/>
      </p:transition>
    </mc:Choice>
    <mc:Fallback xmlns="">
      <p:transition spd="slow" advTm="6833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35" grpId="0" animBg="1"/>
      <p:bldP spid="40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7768"/>
            <a:ext cx="820891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1870 – 1900: </a:t>
            </a:r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Europees kolonialisme</a:t>
            </a:r>
            <a:endParaRPr lang="nl-NL" b="1" dirty="0" smtClean="0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1" y="1340768"/>
            <a:ext cx="7776865" cy="48965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alt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Kolonialisme</a:t>
            </a:r>
            <a:r>
              <a:rPr lang="nl-NL" altLang="nl-NL" sz="2400" b="1" dirty="0" smtClean="0"/>
              <a:t>  </a:t>
            </a:r>
            <a:endParaRPr lang="nl-NL" altLang="nl-NL" sz="2400" b="1" dirty="0"/>
          </a:p>
          <a:p>
            <a:pPr lvl="1">
              <a:lnSpc>
                <a:spcPct val="150000"/>
              </a:lnSpc>
            </a:pPr>
            <a:r>
              <a:rPr lang="nl-NL" altLang="nl-NL" sz="2400" b="1" dirty="0"/>
              <a:t>het streven naar machtsuitbreiding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/>
              <a:t>het stichten van een koloniaal wereldrijk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/>
              <a:t>desnoods met militair </a:t>
            </a:r>
            <a:r>
              <a:rPr lang="nl-NL" altLang="nl-NL" sz="2400" b="1" dirty="0" smtClean="0"/>
              <a:t>geweld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/>
              <a:t>Alle Europese landen willen een groot rijk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/>
              <a:t>Ook Nederland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/>
              <a:t>Tot 1870: vooral geïnteresseerd in Java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/>
              <a:t>Daarna ook de andere delen van Nederlands-Indië</a:t>
            </a:r>
            <a:endParaRPr lang="nl-NL" altLang="nl-NL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77" y="4062048"/>
            <a:ext cx="3693775" cy="246515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8" y="4062048"/>
            <a:ext cx="3514165" cy="24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87" y="3212976"/>
            <a:ext cx="4940810" cy="3536208"/>
          </a:xfrm>
          <a:prstGeom prst="rect">
            <a:avLst/>
          </a:prstGeom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7768"/>
            <a:ext cx="8064896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1870 – 1900: 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Europees kolonialisme</a:t>
            </a:r>
            <a:endParaRPr lang="nl-NL" b="1" dirty="0" smtClean="0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30572"/>
            <a:ext cx="7776865" cy="35665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altLang="nl-NL" sz="2400" b="1" dirty="0" smtClean="0"/>
              <a:t>Schepen varen langs Atjeh: piraten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/>
              <a:t>Inheemse vorst doet hier niets tegen</a:t>
            </a:r>
            <a:endParaRPr lang="nl-NL" altLang="nl-NL" sz="2400" b="1" dirty="0"/>
          </a:p>
          <a:p>
            <a:pPr>
              <a:lnSpc>
                <a:spcPct val="150000"/>
              </a:lnSpc>
            </a:pPr>
            <a:r>
              <a:rPr lang="nl-NL" altLang="nl-NL" sz="2400" b="1" dirty="0" smtClean="0"/>
              <a:t>Het KNIL valt de Atjeh aan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altLang="nl-NL" sz="2400" b="1" dirty="0" smtClean="0">
                <a:sym typeface="Wingdings" panose="05000000000000000000" pitchFamily="2" charset="2"/>
              </a:rPr>
              <a:t> Atjeh-oorlog (1873 – 1914)</a:t>
            </a:r>
            <a:endParaRPr lang="nl-NL" altLang="nl-NL" sz="2400" b="1" dirty="0" smtClean="0"/>
          </a:p>
          <a:p>
            <a:pPr>
              <a:lnSpc>
                <a:spcPct val="150000"/>
              </a:lnSpc>
            </a:pPr>
            <a:r>
              <a:rPr lang="nl-NL" altLang="nl-NL" sz="2400" b="1" dirty="0" smtClean="0"/>
              <a:t>Atjeh hardhandig onder controle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/>
              <a:t>Ook: Bloedbad op Bali (1906)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/>
              <a:t>Hoogtepunt van het </a:t>
            </a:r>
            <a:r>
              <a:rPr lang="nl-NL" alt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kolonialisme</a:t>
            </a:r>
          </a:p>
          <a:p>
            <a:pPr>
              <a:lnSpc>
                <a:spcPct val="150000"/>
              </a:lnSpc>
            </a:pPr>
            <a:endParaRPr lang="nl-NL" altLang="nl-NL" sz="2400" b="1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8"/>
            <a:ext cx="4184848" cy="259918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49" y="1207898"/>
            <a:ext cx="3730155" cy="233134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5257780" cy="548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6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97768"/>
            <a:ext cx="8424936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1870 – 1900: </a:t>
            </a:r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Europees kolonialisme</a:t>
            </a:r>
            <a:endParaRPr lang="nl-NL" b="1" dirty="0" smtClean="0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1052736"/>
            <a:ext cx="6336704" cy="34527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altLang="nl-NL" sz="2400" b="1" dirty="0" smtClean="0"/>
              <a:t>Makkelijke controle over Nederlands-Indië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altLang="nl-NL" sz="2400" b="1" dirty="0" smtClean="0"/>
              <a:t>Europeanen hadden betere wapens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altLang="nl-NL" sz="2400" b="1" dirty="0" smtClean="0"/>
              <a:t>Europeanen hadden moderner transport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altLang="nl-NL" sz="2400" b="1" dirty="0" smtClean="0"/>
              <a:t>Inheemse bevolking was geen eenheid; velen wilden voor de Nederlanders werken</a:t>
            </a:r>
            <a:endParaRPr lang="nl-NL" altLang="nl-NL" sz="2400" b="1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47764"/>
            <a:ext cx="5437976" cy="38147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03095"/>
            <a:ext cx="5070998" cy="371028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16379"/>
            <a:ext cx="2035846" cy="279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3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45868 -0.4178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4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47882 -0.1178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10039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300192" y="980728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4360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572000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707904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843808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97971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11561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43169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2362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1691680" y="5486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1840</a:t>
            </a:r>
            <a:endParaRPr lang="nl-NL" b="1" dirty="0" smtClean="0"/>
          </a:p>
        </p:txBody>
      </p:sp>
      <p:sp>
        <p:nvSpPr>
          <p:cNvPr id="15" name="Tekstvak 14"/>
          <p:cNvSpPr txBox="1"/>
          <p:nvPr/>
        </p:nvSpPr>
        <p:spPr>
          <a:xfrm>
            <a:off x="3402948" y="548680"/>
            <a:ext cx="6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1860</a:t>
            </a:r>
            <a:endParaRPr lang="nl-NL" b="1" dirty="0" smtClean="0"/>
          </a:p>
        </p:txBody>
      </p:sp>
      <p:sp>
        <p:nvSpPr>
          <p:cNvPr id="16" name="Tekstvak 15"/>
          <p:cNvSpPr txBox="1"/>
          <p:nvPr/>
        </p:nvSpPr>
        <p:spPr>
          <a:xfrm>
            <a:off x="5148064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1880</a:t>
            </a:r>
            <a:endParaRPr lang="nl-NL" b="1" dirty="0" smtClean="0"/>
          </a:p>
        </p:txBody>
      </p:sp>
      <p:sp>
        <p:nvSpPr>
          <p:cNvPr id="17" name="Tekstvak 16"/>
          <p:cNvSpPr txBox="1"/>
          <p:nvPr/>
        </p:nvSpPr>
        <p:spPr>
          <a:xfrm>
            <a:off x="6804248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1900</a:t>
            </a:r>
            <a:endParaRPr lang="nl-NL" b="1" dirty="0" smtClean="0"/>
          </a:p>
        </p:txBody>
      </p:sp>
      <p:sp>
        <p:nvSpPr>
          <p:cNvPr id="18" name="Tekstvak 17"/>
          <p:cNvSpPr txBox="1"/>
          <p:nvPr/>
        </p:nvSpPr>
        <p:spPr>
          <a:xfrm>
            <a:off x="35496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1820</a:t>
            </a:r>
            <a:endParaRPr lang="nl-NL" b="1" dirty="0" smtClean="0"/>
          </a:p>
        </p:txBody>
      </p:sp>
      <p:sp>
        <p:nvSpPr>
          <p:cNvPr id="24" name="Rechthoek 23"/>
          <p:cNvSpPr/>
          <p:nvPr/>
        </p:nvSpPr>
        <p:spPr>
          <a:xfrm>
            <a:off x="1115615" y="1484784"/>
            <a:ext cx="3456385" cy="5040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>
                <a:solidFill>
                  <a:schemeClr val="tx1"/>
                </a:solidFill>
              </a:rPr>
              <a:t>Cultuurstelsel (1830 – 1870)</a:t>
            </a:r>
            <a:endParaRPr lang="nl-NL" sz="1400" b="1" dirty="0">
              <a:solidFill>
                <a:schemeClr val="tx1"/>
              </a:solidFill>
            </a:endParaRPr>
          </a:p>
        </p:txBody>
      </p:sp>
      <p:cxnSp>
        <p:nvCxnSpPr>
          <p:cNvPr id="33" name="Rechte verbindingslijn met pijl 32"/>
          <p:cNvCxnSpPr/>
          <p:nvPr/>
        </p:nvCxnSpPr>
        <p:spPr>
          <a:xfrm>
            <a:off x="4860032" y="980728"/>
            <a:ext cx="0" cy="324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4788024" y="4228855"/>
            <a:ext cx="20162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1873</a:t>
            </a:r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/>
              <a:t>Begin Atjeh-oorlog</a:t>
            </a:r>
            <a:endParaRPr lang="nl-NL" dirty="0"/>
          </a:p>
        </p:txBody>
      </p:sp>
      <p:cxnSp>
        <p:nvCxnSpPr>
          <p:cNvPr id="39" name="Rechte verbindingslijn met pijl 38"/>
          <p:cNvCxnSpPr/>
          <p:nvPr/>
        </p:nvCxnSpPr>
        <p:spPr>
          <a:xfrm>
            <a:off x="4572000" y="980728"/>
            <a:ext cx="0" cy="23170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2483768" y="3297758"/>
            <a:ext cx="217716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1870</a:t>
            </a:r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/>
              <a:t>Einde cultuurstelsel: er komen plantages met koelies</a:t>
            </a:r>
            <a:endParaRPr lang="nl-NL" dirty="0"/>
          </a:p>
        </p:txBody>
      </p:sp>
      <p:cxnSp>
        <p:nvCxnSpPr>
          <p:cNvPr id="43" name="Rechte verbindingslijn met pijl 42"/>
          <p:cNvCxnSpPr/>
          <p:nvPr/>
        </p:nvCxnSpPr>
        <p:spPr>
          <a:xfrm>
            <a:off x="7740352" y="980728"/>
            <a:ext cx="0" cy="15859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6084168" y="2566645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1906</a:t>
            </a:r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/>
              <a:t>Bloedbad op Bali</a:t>
            </a:r>
            <a:endParaRPr lang="nl-NL" dirty="0"/>
          </a:p>
        </p:txBody>
      </p:sp>
      <p:sp>
        <p:nvSpPr>
          <p:cNvPr id="37" name="Tekstvak 36"/>
          <p:cNvSpPr txBox="1"/>
          <p:nvPr/>
        </p:nvSpPr>
        <p:spPr>
          <a:xfrm>
            <a:off x="8452939" y="544034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1920</a:t>
            </a:r>
            <a:endParaRPr lang="nl-NL" b="1" dirty="0" smtClean="0"/>
          </a:p>
        </p:txBody>
      </p:sp>
      <p:cxnSp>
        <p:nvCxnSpPr>
          <p:cNvPr id="45" name="Rechte verbindingslijn met pijl 44"/>
          <p:cNvCxnSpPr/>
          <p:nvPr/>
        </p:nvCxnSpPr>
        <p:spPr>
          <a:xfrm>
            <a:off x="8460432" y="980728"/>
            <a:ext cx="0" cy="248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vak 45"/>
          <p:cNvSpPr txBox="1"/>
          <p:nvPr/>
        </p:nvSpPr>
        <p:spPr>
          <a:xfrm>
            <a:off x="6804248" y="3454709"/>
            <a:ext cx="20882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1914</a:t>
            </a:r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/>
              <a:t>Einde </a:t>
            </a:r>
            <a:r>
              <a:rPr lang="nl-NL" b="1" dirty="0"/>
              <a:t>Atjeh-oorlog</a:t>
            </a:r>
            <a:endParaRPr lang="nl-NL" dirty="0"/>
          </a:p>
        </p:txBody>
      </p:sp>
      <p:pic>
        <p:nvPicPr>
          <p:cNvPr id="50" name="Afbeelding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89972"/>
            <a:ext cx="2016224" cy="1368458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277770"/>
            <a:ext cx="1929066" cy="1380659"/>
          </a:xfrm>
          <a:prstGeom prst="rect">
            <a:avLst/>
          </a:prstGeom>
        </p:spPr>
      </p:pic>
      <p:pic>
        <p:nvPicPr>
          <p:cNvPr id="52" name="Afbeelding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289972"/>
            <a:ext cx="2203304" cy="1368457"/>
          </a:xfrm>
          <a:prstGeom prst="rect">
            <a:avLst/>
          </a:prstGeom>
        </p:spPr>
      </p:pic>
      <p:pic>
        <p:nvPicPr>
          <p:cNvPr id="53" name="Afbeelding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289972"/>
            <a:ext cx="2050486" cy="1368457"/>
          </a:xfrm>
          <a:prstGeom prst="rect">
            <a:avLst/>
          </a:prstGeom>
        </p:spPr>
      </p:pic>
      <p:sp>
        <p:nvSpPr>
          <p:cNvPr id="28" name="Rechthoek 27"/>
          <p:cNvSpPr/>
          <p:nvPr/>
        </p:nvSpPr>
        <p:spPr>
          <a:xfrm>
            <a:off x="4580350" y="1484784"/>
            <a:ext cx="2655946" cy="50405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>
                <a:solidFill>
                  <a:schemeClr val="tx1"/>
                </a:solidFill>
              </a:rPr>
              <a:t>Europees kolonialisme</a:t>
            </a:r>
            <a:endParaRPr lang="nl-NL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40" grpId="0" animBg="1"/>
      <p:bldP spid="44" grpId="0" animBg="1"/>
      <p:bldP spid="46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54886"/>
            <a:ext cx="8856984" cy="1470025"/>
          </a:xfrm>
        </p:spPr>
        <p:txBody>
          <a:bodyPr>
            <a:noAutofit/>
          </a:bodyPr>
          <a:lstStyle/>
          <a:p>
            <a:r>
              <a:rPr lang="nl-NL" sz="7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De kolonie Nederlands-Indië</a:t>
            </a:r>
            <a:endParaRPr lang="nl-NL" sz="7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95736" y="5805263"/>
            <a:ext cx="6097310" cy="694928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 cultuurstelsel</a:t>
            </a:r>
            <a:endParaRPr lang="nl-N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6341874" cy="420592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05263"/>
            <a:ext cx="695503" cy="69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8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249">
        <p:random/>
      </p:transition>
    </mc:Choice>
    <mc:Fallback xmlns="">
      <p:transition spd="slow" advTm="3324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Oost-Indië in de tijd van de VOC</a:t>
            </a:r>
          </a:p>
        </p:txBody>
      </p:sp>
      <p:pic>
        <p:nvPicPr>
          <p:cNvPr id="10243" name="Picture 4" descr="E:\claudio's zaken\Schoonhovens College 2008-2009\Geschiedenis\Indonesie\3 kaarten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847850"/>
            <a:ext cx="68389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475656" y="5424785"/>
            <a:ext cx="51780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altLang="nl-NL" dirty="0">
                <a:solidFill>
                  <a:schemeClr val="tx1"/>
                </a:solidFill>
                <a:latin typeface="+mn-lt"/>
              </a:rPr>
              <a:t>Alleen handelsposten aan de kust</a:t>
            </a:r>
          </a:p>
          <a:p>
            <a:pPr algn="l">
              <a:spcBef>
                <a:spcPct val="50000"/>
              </a:spcBef>
            </a:pPr>
            <a:r>
              <a:rPr lang="nl-NL" altLang="nl-NL" dirty="0">
                <a:solidFill>
                  <a:schemeClr val="tx1"/>
                </a:solidFill>
                <a:latin typeface="+mn-lt"/>
              </a:rPr>
              <a:t>Géén kolonisatie van de binnenlanden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1816: De kolonie Nederlands-Indië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525" y="1880491"/>
            <a:ext cx="68389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7544" y="537321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Oost-Indië hoort officieel bij het </a:t>
            </a:r>
            <a:r>
              <a:rPr lang="nl-NL" sz="2400" b="1" dirty="0" smtClean="0"/>
              <a:t>koninkrijk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Het </a:t>
            </a:r>
            <a:r>
              <a:rPr lang="nl-NL" sz="2400" b="1" dirty="0"/>
              <a:t>gaat </a:t>
            </a:r>
            <a:r>
              <a:rPr lang="nl-NL" sz="2400" b="1" dirty="0">
                <a:solidFill>
                  <a:schemeClr val="bg1"/>
                </a:solidFill>
              </a:rPr>
              <a:t>Nederlands-Indië</a:t>
            </a:r>
            <a:r>
              <a:rPr lang="nl-NL" sz="2400" b="1" dirty="0"/>
              <a:t> </a:t>
            </a:r>
            <a:r>
              <a:rPr lang="nl-NL" sz="2400" b="1" dirty="0" smtClean="0"/>
              <a:t>heten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Het wordt een </a:t>
            </a:r>
            <a:r>
              <a:rPr lang="nl-NL" sz="2400" b="1" dirty="0" smtClean="0">
                <a:solidFill>
                  <a:schemeClr val="bg1"/>
                </a:solidFill>
              </a:rPr>
              <a:t>kolonie</a:t>
            </a:r>
            <a:endParaRPr lang="nl-NL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467544" y="518855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Kolonie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Overzees gebied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Bestuurd vanuit moederland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chemeClr val="bg1"/>
                </a:solidFill>
              </a:rPr>
              <a:t>KNIL</a:t>
            </a:r>
            <a:r>
              <a:rPr lang="nl-NL" sz="2400" b="1" dirty="0" smtClean="0"/>
              <a:t>: Koninklijk Nederlandsch-Indisch Leger</a:t>
            </a:r>
            <a:endParaRPr lang="nl-NL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4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1253">
        <p:random/>
      </p:transition>
    </mc:Choice>
    <mc:Fallback xmlns="">
      <p:transition spd="slow" advTm="21125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  <p:bldP spid="5" grpId="0"/>
      <p:bldP spid="2" grpId="0" uiExpand="1" build="p"/>
      <p:bldP spid="2" grpId="1" uiExpand="1" build="allAtOnce"/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610600" cy="5112568"/>
          </a:xfrm>
        </p:spPr>
        <p:txBody>
          <a:bodyPr>
            <a:noAutofit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nl-NL" altLang="nl-NL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gouverneur-generaal</a:t>
            </a:r>
            <a:r>
              <a:rPr lang="nl-NL" altLang="nl-NL" sz="2400" b="1" dirty="0" smtClean="0">
                <a:latin typeface="Arial" panose="020B0604020202020204" pitchFamily="34" charset="0"/>
              </a:rPr>
              <a:t> Van den Bosch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nl-NL" altLang="nl-NL" sz="2400" b="1" dirty="0" smtClean="0">
                <a:latin typeface="Arial" panose="020B0604020202020204" pitchFamily="34" charset="0"/>
              </a:rPr>
              <a:t>Javaanse boeren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nl-NL" altLang="nl-NL" sz="2400" b="1" dirty="0" smtClean="0">
                <a:latin typeface="Arial" panose="020B0604020202020204" pitchFamily="34" charset="0"/>
              </a:rPr>
              <a:t>20% van de grond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nl-NL" altLang="nl-NL" sz="2400" b="1" dirty="0" smtClean="0">
                <a:latin typeface="Arial" panose="020B0604020202020204" pitchFamily="34" charset="0"/>
              </a:rPr>
              <a:t>Cultures = verplichte producten</a:t>
            </a:r>
          </a:p>
          <a:p>
            <a:pPr lvl="2">
              <a:buFont typeface="Symbol" panose="05050102010706020507" pitchFamily="18" charset="2"/>
              <a:buChar char="·"/>
            </a:pPr>
            <a:r>
              <a:rPr lang="nl-NL" altLang="nl-NL" b="1" dirty="0" smtClean="0">
                <a:latin typeface="Arial" panose="020B0604020202020204" pitchFamily="34" charset="0"/>
              </a:rPr>
              <a:t>Koffie, suiker en thee</a:t>
            </a:r>
          </a:p>
          <a:p>
            <a:pPr lvl="2">
              <a:buFont typeface="Symbol" panose="05050102010706020507" pitchFamily="18" charset="2"/>
              <a:buChar char="·"/>
            </a:pPr>
            <a:r>
              <a:rPr lang="nl-NL" altLang="nl-NL" b="1" dirty="0" smtClean="0">
                <a:latin typeface="Arial" panose="020B0604020202020204" pitchFamily="34" charset="0"/>
              </a:rPr>
              <a:t>Voor de Europese markt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nl-NL" altLang="nl-NL" sz="2400" b="1" dirty="0" smtClean="0">
                <a:latin typeface="Arial" panose="020B0604020202020204" pitchFamily="34" charset="0"/>
              </a:rPr>
              <a:t>Tegen een (laag) plantloon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nl-NL" altLang="nl-NL" sz="2400" b="1" dirty="0" smtClean="0">
                <a:latin typeface="Arial" panose="020B0604020202020204" pitchFamily="34" charset="0"/>
              </a:rPr>
              <a:t>Doel: zo groot mogelijke winst voor de staat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nl-NL" altLang="nl-NL" sz="2400" b="1" dirty="0" smtClean="0">
                <a:latin typeface="Arial" panose="020B0604020202020204" pitchFamily="34" charset="0"/>
              </a:rPr>
              <a:t>Vorsten en ambtenaren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nl-NL" altLang="nl-NL" sz="2400" b="1" dirty="0" smtClean="0">
                <a:latin typeface="Arial" panose="020B0604020202020204" pitchFamily="34" charset="0"/>
              </a:rPr>
              <a:t>Controle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nl-NL" altLang="nl-NL" sz="2400" b="1" dirty="0" smtClean="0">
                <a:latin typeface="Arial" panose="020B0604020202020204" pitchFamily="34" charset="0"/>
              </a:rPr>
              <a:t>Cultuurprocenten </a:t>
            </a:r>
            <a:endParaRPr lang="nl-NL" altLang="nl-NL" sz="2400" b="1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1564"/>
            <a:ext cx="7674566" cy="5089764"/>
          </a:xfrm>
          <a:prstGeom prst="rect">
            <a:avLst/>
          </a:prstGeom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nl-N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1830 - 1870: 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Cultuurstelsel</a:t>
            </a:r>
            <a:endParaRPr lang="nl-NL" b="1" dirty="0" smtClean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5835250" cy="41044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91971"/>
            <a:ext cx="3300389" cy="342140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73" y="4704580"/>
            <a:ext cx="1295408" cy="172721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83" y="4676921"/>
            <a:ext cx="2763537" cy="172721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41" y="4765964"/>
            <a:ext cx="1437835" cy="19754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08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5836">
        <p:random/>
      </p:transition>
    </mc:Choice>
    <mc:Fallback xmlns="">
      <p:transition spd="slow" advTm="16583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1042 L 0.31997 -0.2379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124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1041 L 0.50781 -0.173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38" y="-919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1042 L 0.64375 0.1236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26" y="564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6 0.01041 L -0.07101 0.0870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381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1042 L 0.30538 -0.125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nl-N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1830 - 1870: 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Cultuurstelsel</a:t>
            </a:r>
            <a:endParaRPr lang="nl-NL" b="1" dirty="0" smtClean="0">
              <a:solidFill>
                <a:schemeClr val="bg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6792"/>
            <a:ext cx="7939608" cy="50733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nl-NL" altLang="nl-NL" sz="2400" b="1" dirty="0" smtClean="0"/>
              <a:t>Hoge opbrengsten </a:t>
            </a:r>
            <a:r>
              <a:rPr lang="nl-NL" altLang="nl-NL" sz="2400" b="1" dirty="0" smtClean="0">
                <a:solidFill>
                  <a:schemeClr val="bg1"/>
                </a:solidFill>
              </a:rPr>
              <a:t>cultuurstelsel</a:t>
            </a:r>
            <a:r>
              <a:rPr lang="nl-NL" altLang="nl-NL" sz="2400" b="1" dirty="0" smtClean="0"/>
              <a:t> 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nl-NL" altLang="nl-NL" sz="2400" b="1" dirty="0" smtClean="0"/>
              <a:t>Goed voor Nederland</a:t>
            </a:r>
            <a:endParaRPr lang="nl-NL" altLang="nl-NL" sz="2400" b="1" dirty="0"/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nl-NL" altLang="nl-NL" sz="2400" b="1" dirty="0" smtClean="0"/>
              <a:t>Veel winst met de handel</a:t>
            </a:r>
            <a:endParaRPr lang="nl-NL" altLang="nl-NL" sz="2400" b="1" dirty="0"/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nl-NL" altLang="nl-NL" sz="2400" b="1" dirty="0" smtClean="0"/>
              <a:t>Onmisbaar voor de schatkist </a:t>
            </a:r>
            <a:endParaRPr lang="nl-NL" altLang="nl-NL" sz="2400" b="1" dirty="0"/>
          </a:p>
          <a:p>
            <a:pPr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nl-NL" altLang="nl-NL" sz="2400" b="1" dirty="0" smtClean="0"/>
              <a:t>Goed voor Nederlandse ambtenaren en lokale vorsten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nl-NL" altLang="nl-NL" sz="2400" b="1" dirty="0" smtClean="0"/>
              <a:t>Hoge cultuurprocenten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nl-NL" altLang="nl-NL" sz="2400" b="1" dirty="0" smtClean="0"/>
              <a:t>Niet goed voor de Javaanse boeren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nl-NL" altLang="nl-NL" sz="2400" b="1" dirty="0" smtClean="0"/>
              <a:t>Laag plantloon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468" y="1524000"/>
            <a:ext cx="3525655" cy="2338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67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3709">
        <p:random/>
      </p:transition>
    </mc:Choice>
    <mc:Fallback xmlns="">
      <p:transition spd="slow" advTm="7370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nl-N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1830 - 1870: Cultuurstelsel</a:t>
            </a:r>
            <a:endParaRPr lang="nl-NL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6931496" cy="507335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nl-NL" altLang="nl-NL" sz="2400" b="1" dirty="0" smtClean="0"/>
              <a:t>Nadelen voor de Javaanse bevolking 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nl-NL" altLang="nl-NL" sz="2400" b="1" dirty="0" smtClean="0"/>
              <a:t>Harder </a:t>
            </a:r>
            <a:r>
              <a:rPr lang="nl-NL" altLang="nl-NL" sz="2400" b="1" dirty="0"/>
              <a:t>werken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nl-NL" altLang="nl-NL" sz="2400" b="1" dirty="0"/>
              <a:t>Cultures verbouwen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nl-NL" altLang="nl-NL" sz="2400" b="1" dirty="0"/>
              <a:t>Daarna ook nog rijst voor jezelf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nl-NL" altLang="nl-NL" sz="2400" b="1" dirty="0" smtClean="0"/>
              <a:t>Herendiensten </a:t>
            </a:r>
            <a:endParaRPr lang="nl-NL" altLang="nl-NL" sz="2400" b="1" dirty="0"/>
          </a:p>
          <a:p>
            <a:pPr>
              <a:buFont typeface="Symbol" panose="05050102010706020507" pitchFamily="18" charset="2"/>
              <a:buChar char="·"/>
            </a:pPr>
            <a:r>
              <a:rPr lang="nl-NL" altLang="nl-NL" sz="2400" b="1" dirty="0" smtClean="0"/>
              <a:t>Verbouw </a:t>
            </a:r>
            <a:r>
              <a:rPr lang="nl-NL" altLang="nl-NL" sz="2400" b="1" dirty="0"/>
              <a:t>van cultures ten koste </a:t>
            </a:r>
            <a:r>
              <a:rPr lang="nl-NL" altLang="nl-NL" sz="2400" b="1" dirty="0" smtClean="0"/>
              <a:t>rijst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nl-NL" altLang="nl-NL" sz="2400" b="1" dirty="0" smtClean="0"/>
              <a:t>De beste grond voor cultures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nl-NL" altLang="nl-NL" sz="2400" b="1" dirty="0" smtClean="0"/>
              <a:t>Slechtste grond voor rijst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nl-NL" altLang="nl-NL" sz="2400" b="1" dirty="0" smtClean="0">
                <a:sym typeface="Wingdings" panose="05000000000000000000" pitchFamily="2" charset="2"/>
              </a:rPr>
              <a:t> hongersnood</a:t>
            </a:r>
            <a:endParaRPr lang="nl-NL" altLang="nl-NL" sz="2400" b="1" dirty="0" smtClean="0"/>
          </a:p>
          <a:p>
            <a:pPr>
              <a:buFont typeface="Symbol" panose="05050102010706020507" pitchFamily="18" charset="2"/>
              <a:buChar char="·"/>
            </a:pPr>
            <a:r>
              <a:rPr lang="nl-NL" altLang="nl-NL" sz="2400" b="1" dirty="0"/>
              <a:t>O</a:t>
            </a:r>
            <a:r>
              <a:rPr lang="nl-NL" altLang="nl-NL" sz="2400" b="1" dirty="0" smtClean="0"/>
              <a:t>nderdrukking, ook door de eigen hoofden </a:t>
            </a:r>
          </a:p>
          <a:p>
            <a:pPr lvl="1">
              <a:buFont typeface="Symbol" panose="05050102010706020507" pitchFamily="18" charset="2"/>
              <a:buChar char="·"/>
            </a:pPr>
            <a:r>
              <a:rPr lang="nl-NL" altLang="nl-NL" sz="2400" b="1" dirty="0" smtClean="0"/>
              <a:t>Meer opbrengst = meer cultuurprocenten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468" y="1524000"/>
            <a:ext cx="3525655" cy="233821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941"/>
            <a:ext cx="7867600" cy="6735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480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3648">
        <p:random/>
      </p:transition>
    </mc:Choice>
    <mc:Fallback xmlns="">
      <p:transition spd="slow" advTm="11364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Kritiek op het cultuurstelsel</a:t>
            </a:r>
            <a:endParaRPr lang="nl-NL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71600"/>
            <a:ext cx="8610600" cy="5009728"/>
          </a:xfrm>
        </p:spPr>
        <p:txBody>
          <a:bodyPr>
            <a:noAutofit/>
          </a:bodyPr>
          <a:lstStyle/>
          <a:p>
            <a:r>
              <a:rPr lang="nl-NL" altLang="nl-NL" sz="2400" b="1" dirty="0" smtClean="0"/>
              <a:t>Hongersnoden (1845 – 1849</a:t>
            </a:r>
            <a:r>
              <a:rPr lang="nl-NL" altLang="nl-NL" sz="2400" b="1" dirty="0"/>
              <a:t>)</a:t>
            </a:r>
            <a:endParaRPr lang="nl-NL" altLang="nl-NL" sz="2400" b="1" dirty="0" smtClean="0"/>
          </a:p>
          <a:p>
            <a:r>
              <a:rPr lang="nl-NL" altLang="nl-NL" sz="2400" b="1" dirty="0" smtClean="0"/>
              <a:t>Liberalisme</a:t>
            </a:r>
            <a:endParaRPr lang="nl-NL" altLang="nl-NL" sz="2400" b="1" dirty="0"/>
          </a:p>
          <a:p>
            <a:pPr lvl="1"/>
            <a:r>
              <a:rPr lang="nl-NL" sz="2400" b="1" dirty="0" smtClean="0"/>
              <a:t>Tegen </a:t>
            </a:r>
            <a:r>
              <a:rPr lang="nl-NL" sz="2400" b="1" dirty="0"/>
              <a:t>gedwongen arbeid </a:t>
            </a:r>
            <a:r>
              <a:rPr lang="nl-NL" sz="2400" b="1" dirty="0">
                <a:sym typeface="Wingdings" panose="05000000000000000000" pitchFamily="2" charset="2"/>
              </a:rPr>
              <a:t></a:t>
            </a:r>
            <a:r>
              <a:rPr lang="nl-NL" sz="2400" b="1" dirty="0"/>
              <a:t> in vrijheid werken stimuleert om harder te werken, omdat dat in je eigen belang </a:t>
            </a:r>
            <a:r>
              <a:rPr lang="nl-NL" sz="2400" b="1" dirty="0" smtClean="0"/>
              <a:t>is</a:t>
            </a:r>
          </a:p>
          <a:p>
            <a:pPr lvl="1"/>
            <a:r>
              <a:rPr lang="nl-NL" sz="2400" b="1" dirty="0" smtClean="0"/>
              <a:t>Tegen </a:t>
            </a:r>
            <a:r>
              <a:rPr lang="nl-NL" sz="2400" b="1" dirty="0"/>
              <a:t>staatsbemoeienis </a:t>
            </a:r>
            <a:r>
              <a:rPr lang="nl-NL" sz="2400" b="1" dirty="0">
                <a:sym typeface="Wingdings" panose="05000000000000000000" pitchFamily="2" charset="2"/>
              </a:rPr>
              <a:t></a:t>
            </a:r>
            <a:r>
              <a:rPr lang="nl-NL" sz="2400" b="1" dirty="0"/>
              <a:t> dus: tegen </a:t>
            </a:r>
            <a:r>
              <a:rPr lang="nl-NL" sz="2400" b="1" dirty="0" smtClean="0"/>
              <a:t>cultuurstelsel</a:t>
            </a:r>
          </a:p>
          <a:p>
            <a:pPr lvl="1"/>
            <a:r>
              <a:rPr lang="nl-NL" sz="2400" b="1" dirty="0" smtClean="0"/>
              <a:t>Voor </a:t>
            </a:r>
            <a:r>
              <a:rPr lang="nl-NL" sz="2400" b="1" dirty="0"/>
              <a:t>vrije markteconomie </a:t>
            </a:r>
            <a:r>
              <a:rPr lang="nl-NL" sz="2400" b="1" dirty="0">
                <a:sym typeface="Wingdings" panose="05000000000000000000" pitchFamily="2" charset="2"/>
              </a:rPr>
              <a:t></a:t>
            </a:r>
            <a:r>
              <a:rPr lang="nl-NL" sz="2400" b="1" dirty="0"/>
              <a:t> dus: tegen </a:t>
            </a:r>
            <a:r>
              <a:rPr lang="nl-NL" sz="2400" b="1" dirty="0" smtClean="0"/>
              <a:t>cultuurstelsel</a:t>
            </a:r>
          </a:p>
          <a:p>
            <a:r>
              <a:rPr lang="nl-NL" altLang="nl-NL" sz="2400" b="1" dirty="0" smtClean="0"/>
              <a:t>1860: Max Havelaar</a:t>
            </a:r>
          </a:p>
          <a:p>
            <a:pPr lvl="1"/>
            <a:r>
              <a:rPr lang="nl-NL" altLang="nl-NL" sz="2400" b="1" dirty="0" smtClean="0"/>
              <a:t>Multatuli</a:t>
            </a:r>
          </a:p>
          <a:p>
            <a:pPr lvl="1"/>
            <a:r>
              <a:rPr lang="nl-NL" altLang="nl-NL" sz="2400" b="1" dirty="0" smtClean="0"/>
              <a:t>Tegen de uitbuiting van Javanen</a:t>
            </a:r>
          </a:p>
          <a:p>
            <a:pPr lvl="1"/>
            <a:r>
              <a:rPr lang="nl-NL" altLang="nl-NL" sz="2400" b="1" dirty="0" smtClean="0"/>
              <a:t>Tegen winst ten koste van Java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79" y="2801478"/>
            <a:ext cx="4494033" cy="384733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74" y="3970553"/>
            <a:ext cx="1841206" cy="28428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00" y="3970553"/>
            <a:ext cx="1899604" cy="27746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47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8854">
        <p:random/>
      </p:transition>
    </mc:Choice>
    <mc:Fallback xmlns="">
      <p:transition spd="slow" advTm="11885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Einde van het 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cultuurstelsel</a:t>
            </a:r>
            <a:endParaRPr lang="nl-NL" b="1" dirty="0" smtClean="0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028112" cy="508173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altLang="nl-NL" sz="2400" b="1" dirty="0" smtClean="0"/>
              <a:t>1870: Liberale wetten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/>
              <a:t>Particulier initiatief mogelijk op Java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/>
              <a:t>Vrijheid om zelf te handelen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altLang="nl-NL" sz="2400" b="1" dirty="0" smtClean="0"/>
              <a:t>Einde van het Cultuurstelsel</a:t>
            </a:r>
          </a:p>
          <a:p>
            <a:pPr lvl="0"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</a:rPr>
              <a:t>Plantages</a:t>
            </a:r>
            <a:r>
              <a:rPr lang="nl-NL" sz="2400" b="1" dirty="0"/>
              <a:t> = grote landbouwbedrijven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Koffie, thee en suiker (</a:t>
            </a:r>
            <a:r>
              <a:rPr lang="nl-NL" sz="2400" b="1" dirty="0"/>
              <a:t>J</a:t>
            </a:r>
            <a:r>
              <a:rPr lang="nl-NL" sz="2400" b="1" dirty="0" smtClean="0"/>
              <a:t>ava)</a:t>
            </a:r>
            <a:endParaRPr lang="nl-NL" sz="2400" b="1" dirty="0"/>
          </a:p>
          <a:p>
            <a:pPr lvl="1">
              <a:lnSpc>
                <a:spcPct val="150000"/>
              </a:lnSpc>
            </a:pPr>
            <a:r>
              <a:rPr lang="nl-NL" sz="2400" b="1" dirty="0"/>
              <a:t>Tabak (Sumatra)</a:t>
            </a:r>
          </a:p>
          <a:p>
            <a:pPr lvl="1">
              <a:lnSpc>
                <a:spcPct val="150000"/>
              </a:lnSpc>
            </a:pPr>
            <a:r>
              <a:rPr lang="nl-NL" sz="2400" b="1" dirty="0"/>
              <a:t>Na 1900: rubber, aardolie en palmolie (Borneo)</a:t>
            </a:r>
          </a:p>
          <a:p>
            <a:pPr>
              <a:lnSpc>
                <a:spcPct val="150000"/>
              </a:lnSpc>
            </a:pPr>
            <a:endParaRPr lang="nl-NL" altLang="nl-NL" sz="2400" b="1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17" y="2040259"/>
            <a:ext cx="3466748" cy="26848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92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6025">
        <p:random/>
      </p:transition>
    </mc:Choice>
    <mc:Fallback xmlns="">
      <p:transition spd="slow" advTm="7602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97768"/>
            <a:ext cx="583264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Koelies</a:t>
            </a:r>
            <a:endParaRPr lang="nl-NL" b="1" dirty="0" smtClean="0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1" y="1340768"/>
            <a:ext cx="7776865" cy="50817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altLang="nl-NL" sz="2400" b="1" dirty="0" smtClean="0"/>
              <a:t>Boeren worden nu loonarbeiders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/>
              <a:t>Javanen willen niet werken op de plantages</a:t>
            </a:r>
          </a:p>
          <a:p>
            <a:pPr>
              <a:lnSpc>
                <a:spcPct val="150000"/>
              </a:lnSpc>
            </a:pPr>
            <a:r>
              <a:rPr lang="nl-NL" altLang="nl-NL" sz="2400" b="1" dirty="0" smtClean="0"/>
              <a:t>Contractarbeiders: </a:t>
            </a:r>
            <a:r>
              <a:rPr lang="nl-NL" altLang="nl-NL" sz="2400" b="1" dirty="0" smtClean="0">
                <a:solidFill>
                  <a:schemeClr val="bg1"/>
                </a:solidFill>
              </a:rPr>
              <a:t>koelies</a:t>
            </a:r>
            <a:r>
              <a:rPr lang="nl-NL" altLang="nl-NL" sz="2400" b="1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nl-NL" altLang="nl-NL" sz="2400" b="1" dirty="0" smtClean="0"/>
              <a:t>Chinezen en van Sumatra</a:t>
            </a:r>
            <a:endParaRPr lang="nl-NL" sz="2400" b="1" dirty="0"/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Slechte werkomstandigheden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Wurgcontracten </a:t>
            </a:r>
            <a:endParaRPr lang="nl-NL" sz="2400" b="1" dirty="0"/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Strenge straffen (</a:t>
            </a:r>
            <a:r>
              <a:rPr lang="nl-NL" sz="2400" b="1" i="1" dirty="0" err="1" smtClean="0"/>
              <a:t>poenale</a:t>
            </a:r>
            <a:r>
              <a:rPr lang="nl-NL" sz="2400" b="1" i="1" dirty="0" smtClean="0"/>
              <a:t> sancties</a:t>
            </a:r>
            <a:r>
              <a:rPr lang="nl-NL" sz="2400" b="1" dirty="0" smtClean="0"/>
              <a:t>)</a:t>
            </a:r>
            <a:endParaRPr lang="nl-NL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24418"/>
            <a:ext cx="3466748" cy="25980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03" y="197768"/>
            <a:ext cx="1818149" cy="3239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13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7788">
        <p:random/>
      </p:transition>
    </mc:Choice>
    <mc:Fallback xmlns="">
      <p:transition spd="slow" advTm="10778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9|49.8|21.6|42|1.4|1.6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1|37.6|4.5|9.7|6.3|8|10.5|10.6|1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2|2.4|8.4|19.2|5.5|14.9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4|12|3.7|4.1|23.3|10.8|7.7|6.3|6.7|11.7|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7.4|8.1|17.1|10.4|11.7|1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5|9.8|2.7|1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.2|1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0.1|15.7|9.9|9|7.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537</Words>
  <Application>Microsoft Office PowerPoint</Application>
  <PresentationFormat>Diavoorstelling (4:3)</PresentationFormat>
  <Paragraphs>132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Edwardian Script ITC</vt:lpstr>
      <vt:lpstr>Symbol</vt:lpstr>
      <vt:lpstr>Wingdings</vt:lpstr>
      <vt:lpstr>Kantoorthema</vt:lpstr>
      <vt:lpstr>De kolonie Nederlands-Indië</vt:lpstr>
      <vt:lpstr>De kolonie Nederlands-Indië</vt:lpstr>
      <vt:lpstr>Oost-Indië in de tijd van de VOC</vt:lpstr>
      <vt:lpstr>1830 - 1870: Cultuurstelsel</vt:lpstr>
      <vt:lpstr>1830 - 1870: Cultuurstelsel</vt:lpstr>
      <vt:lpstr>1830 - 1870: Cultuurstelsel</vt:lpstr>
      <vt:lpstr>Kritiek op het cultuurstelsel</vt:lpstr>
      <vt:lpstr>Einde van het cultuurstelsel</vt:lpstr>
      <vt:lpstr>Koelies</vt:lpstr>
      <vt:lpstr>PowerPoint-presentatie</vt:lpstr>
      <vt:lpstr>1870 – 1900: Europees kolonialisme</vt:lpstr>
      <vt:lpstr>1870 – 1900: Europees kolonialisme</vt:lpstr>
      <vt:lpstr>1870 – 1900: Europees kolonialisme</vt:lpstr>
      <vt:lpstr>PowerPoint-presentatie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148</cp:revision>
  <dcterms:created xsi:type="dcterms:W3CDTF">2011-09-12T12:30:35Z</dcterms:created>
  <dcterms:modified xsi:type="dcterms:W3CDTF">2017-01-17T21:08:58Z</dcterms:modified>
</cp:coreProperties>
</file>